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70" r:id="rId5"/>
    <p:sldId id="261" r:id="rId6"/>
    <p:sldId id="284" r:id="rId7"/>
    <p:sldId id="285" r:id="rId8"/>
    <p:sldId id="290" r:id="rId9"/>
    <p:sldId id="289" r:id="rId10"/>
    <p:sldId id="278" r:id="rId11"/>
    <p:sldId id="287" r:id="rId12"/>
    <p:sldId id="288" r:id="rId13"/>
    <p:sldId id="291" r:id="rId14"/>
    <p:sldId id="265" r:id="rId15"/>
    <p:sldId id="268" r:id="rId16"/>
    <p:sldId id="29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D09B82-6F6B-3841-A5E8-177ACDE6F2C0}" v="1" dt="2019-07-10T04:39:46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6" autoAdjust="0"/>
    <p:restoredTop sz="76615" autoAdjust="0"/>
  </p:normalViewPr>
  <p:slideViewPr>
    <p:cSldViewPr snapToGrid="0">
      <p:cViewPr varScale="1">
        <p:scale>
          <a:sx n="93" d="100"/>
          <a:sy n="93" d="100"/>
        </p:scale>
        <p:origin x="1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ges Lim" userId="979fe1c0-50b1-43ba-a804-77cbab93d36f" providerId="ADAL" clId="{83D09B82-6F6B-3841-A5E8-177ACDE6F2C0}"/>
    <pc:docChg chg="custSel modSld">
      <pc:chgData name="Ganges Lim" userId="979fe1c0-50b1-43ba-a804-77cbab93d36f" providerId="ADAL" clId="{83D09B82-6F6B-3841-A5E8-177ACDE6F2C0}" dt="2019-07-10T04:43:11.740" v="88" actId="20577"/>
      <pc:docMkLst>
        <pc:docMk/>
      </pc:docMkLst>
      <pc:sldChg chg="modSp">
        <pc:chgData name="Ganges Lim" userId="979fe1c0-50b1-43ba-a804-77cbab93d36f" providerId="ADAL" clId="{83D09B82-6F6B-3841-A5E8-177ACDE6F2C0}" dt="2019-07-10T04:43:11.740" v="88" actId="20577"/>
        <pc:sldMkLst>
          <pc:docMk/>
          <pc:sldMk cId="3061362602" sldId="257"/>
        </pc:sldMkLst>
        <pc:spChg chg="mod">
          <ac:chgData name="Ganges Lim" userId="979fe1c0-50b1-43ba-a804-77cbab93d36f" providerId="ADAL" clId="{83D09B82-6F6B-3841-A5E8-177ACDE6F2C0}" dt="2019-07-10T04:43:11.740" v="88" actId="20577"/>
          <ac:spMkLst>
            <pc:docMk/>
            <pc:sldMk cId="3061362602" sldId="257"/>
            <ac:spMk id="18" creationId="{00000000-0000-0000-0000-000000000000}"/>
          </ac:spMkLst>
        </pc:spChg>
      </pc:sldChg>
      <pc:sldChg chg="modSp">
        <pc:chgData name="Ganges Lim" userId="979fe1c0-50b1-43ba-a804-77cbab93d36f" providerId="ADAL" clId="{83D09B82-6F6B-3841-A5E8-177ACDE6F2C0}" dt="2019-07-10T04:39:48.763" v="84" actId="20577"/>
        <pc:sldMkLst>
          <pc:docMk/>
          <pc:sldMk cId="1703351785" sldId="258"/>
        </pc:sldMkLst>
        <pc:spChg chg="mod">
          <ac:chgData name="Ganges Lim" userId="979fe1c0-50b1-43ba-a804-77cbab93d36f" providerId="ADAL" clId="{83D09B82-6F6B-3841-A5E8-177ACDE6F2C0}" dt="2019-07-10T04:39:48.763" v="84" actId="20577"/>
          <ac:spMkLst>
            <pc:docMk/>
            <pc:sldMk cId="1703351785" sldId="258"/>
            <ac:spMk id="2" creationId="{00000000-0000-0000-0000-000000000000}"/>
          </ac:spMkLst>
        </pc:spChg>
      </pc:sldChg>
      <pc:sldChg chg="delSp modSp modNotesTx">
        <pc:chgData name="Ganges Lim" userId="979fe1c0-50b1-43ba-a804-77cbab93d36f" providerId="ADAL" clId="{83D09B82-6F6B-3841-A5E8-177ACDE6F2C0}" dt="2019-07-03T03:54:24.112" v="80" actId="20577"/>
        <pc:sldMkLst>
          <pc:docMk/>
          <pc:sldMk cId="1321963434" sldId="261"/>
        </pc:sldMkLst>
        <pc:spChg chg="mod">
          <ac:chgData name="Ganges Lim" userId="979fe1c0-50b1-43ba-a804-77cbab93d36f" providerId="ADAL" clId="{83D09B82-6F6B-3841-A5E8-177ACDE6F2C0}" dt="2019-07-03T02:59:39.675" v="44" actId="20577"/>
          <ac:spMkLst>
            <pc:docMk/>
            <pc:sldMk cId="1321963434" sldId="261"/>
            <ac:spMk id="3" creationId="{00000000-0000-0000-0000-000000000000}"/>
          </ac:spMkLst>
        </pc:spChg>
        <pc:spChg chg="del">
          <ac:chgData name="Ganges Lim" userId="979fe1c0-50b1-43ba-a804-77cbab93d36f" providerId="ADAL" clId="{83D09B82-6F6B-3841-A5E8-177ACDE6F2C0}" dt="2019-07-03T02:59:45.958" v="45" actId="478"/>
          <ac:spMkLst>
            <pc:docMk/>
            <pc:sldMk cId="1321963434" sldId="261"/>
            <ac:spMk id="9" creationId="{00000000-0000-0000-0000-000000000000}"/>
          </ac:spMkLst>
        </pc:spChg>
        <pc:picChg chg="mod">
          <ac:chgData name="Ganges Lim" userId="979fe1c0-50b1-43ba-a804-77cbab93d36f" providerId="ADAL" clId="{83D09B82-6F6B-3841-A5E8-177ACDE6F2C0}" dt="2019-07-03T02:59:49.762" v="48" actId="1076"/>
          <ac:picMkLst>
            <pc:docMk/>
            <pc:sldMk cId="1321963434" sldId="261"/>
            <ac:picMk id="8" creationId="{00000000-0000-0000-0000-000000000000}"/>
          </ac:picMkLst>
        </pc:picChg>
        <pc:picChg chg="del">
          <ac:chgData name="Ganges Lim" userId="979fe1c0-50b1-43ba-a804-77cbab93d36f" providerId="ADAL" clId="{83D09B82-6F6B-3841-A5E8-177ACDE6F2C0}" dt="2019-07-03T02:59:14.727" v="0" actId="478"/>
          <ac:picMkLst>
            <pc:docMk/>
            <pc:sldMk cId="1321963434" sldId="261"/>
            <ac:picMk id="10" creationId="{00000000-0000-0000-0000-000000000000}"/>
          </ac:picMkLst>
        </pc:picChg>
      </pc:sldChg>
      <pc:sldChg chg="modSp">
        <pc:chgData name="Ganges Lim" userId="979fe1c0-50b1-43ba-a804-77cbab93d36f" providerId="ADAL" clId="{83D09B82-6F6B-3841-A5E8-177ACDE6F2C0}" dt="2019-07-03T03:00:08.688" v="76" actId="20577"/>
        <pc:sldMkLst>
          <pc:docMk/>
          <pc:sldMk cId="2838413256" sldId="265"/>
        </pc:sldMkLst>
        <pc:spChg chg="mod">
          <ac:chgData name="Ganges Lim" userId="979fe1c0-50b1-43ba-a804-77cbab93d36f" providerId="ADAL" clId="{83D09B82-6F6B-3841-A5E8-177ACDE6F2C0}" dt="2019-07-03T03:00:08.688" v="76" actId="20577"/>
          <ac:spMkLst>
            <pc:docMk/>
            <pc:sldMk cId="2838413256" sldId="265"/>
            <ac:spMk id="3" creationId="{00000000-0000-0000-0000-000000000000}"/>
          </ac:spMkLst>
        </pc:spChg>
      </pc:sldChg>
      <pc:sldChg chg="modSp">
        <pc:chgData name="Ganges Lim" userId="979fe1c0-50b1-43ba-a804-77cbab93d36f" providerId="ADAL" clId="{83D09B82-6F6B-3841-A5E8-177ACDE6F2C0}" dt="2019-07-10T04:39:54.830" v="86" actId="20577"/>
        <pc:sldMkLst>
          <pc:docMk/>
          <pc:sldMk cId="1640287526" sldId="268"/>
        </pc:sldMkLst>
        <pc:spChg chg="mod">
          <ac:chgData name="Ganges Lim" userId="979fe1c0-50b1-43ba-a804-77cbab93d36f" providerId="ADAL" clId="{83D09B82-6F6B-3841-A5E8-177ACDE6F2C0}" dt="2019-07-10T04:39:54.830" v="86" actId="20577"/>
          <ac:spMkLst>
            <pc:docMk/>
            <pc:sldMk cId="1640287526" sldId="268"/>
            <ac:spMk id="2" creationId="{00000000-0000-0000-0000-000000000000}"/>
          </ac:spMkLst>
        </pc:spChg>
      </pc:sldChg>
      <pc:sldChg chg="modSp">
        <pc:chgData name="Ganges Lim" userId="979fe1c0-50b1-43ba-a804-77cbab93d36f" providerId="ADAL" clId="{83D09B82-6F6B-3841-A5E8-177ACDE6F2C0}" dt="2019-07-03T03:00:00.132" v="64" actId="20577"/>
        <pc:sldMkLst>
          <pc:docMk/>
          <pc:sldMk cId="51360919" sldId="290"/>
        </pc:sldMkLst>
        <pc:spChg chg="mod">
          <ac:chgData name="Ganges Lim" userId="979fe1c0-50b1-43ba-a804-77cbab93d36f" providerId="ADAL" clId="{83D09B82-6F6B-3841-A5E8-177ACDE6F2C0}" dt="2019-07-03T03:00:00.132" v="64" actId="20577"/>
          <ac:spMkLst>
            <pc:docMk/>
            <pc:sldMk cId="51360919" sldId="290"/>
            <ac:spMk id="3" creationId="{00000000-0000-0000-0000-000000000000}"/>
          </ac:spMkLst>
        </pc:spChg>
      </pc:sldChg>
      <pc:sldChg chg="modSp">
        <pc:chgData name="Ganges Lim" userId="979fe1c0-50b1-43ba-a804-77cbab93d36f" providerId="ADAL" clId="{83D09B82-6F6B-3841-A5E8-177ACDE6F2C0}" dt="2019-07-03T03:00:18.515" v="78" actId="20577"/>
        <pc:sldMkLst>
          <pc:docMk/>
          <pc:sldMk cId="28901874" sldId="293"/>
        </pc:sldMkLst>
        <pc:spChg chg="mod">
          <ac:chgData name="Ganges Lim" userId="979fe1c0-50b1-43ba-a804-77cbab93d36f" providerId="ADAL" clId="{83D09B82-6F6B-3841-A5E8-177ACDE6F2C0}" dt="2019-07-03T03:00:18.515" v="78" actId="20577"/>
          <ac:spMkLst>
            <pc:docMk/>
            <pc:sldMk cId="28901874" sldId="29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202A5-B4A5-4A77-AF99-95D58B5EB52C}" type="datetimeFigureOut">
              <a:rPr lang="en-NZ" smtClean="0"/>
              <a:t>10/07/19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7616E-C812-4362-8599-54077D88754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561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au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digitalphotos.net/images/download-free.php?id=175018&amp;key=2231961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/>
              <a:t>Credits: Left to right: Adult Taro Beetle image courtesy of </a:t>
            </a:r>
            <a:r>
              <a:rPr lang="en-NZ" dirty="0"/>
              <a:t>Pest and Diseases Image Library, Bugwood.org, (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NZ" dirty="0"/>
              <a:t>Free for use under the </a:t>
            </a:r>
            <a:r>
              <a:rPr lang="en-NZ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Creative Commons Attribution 3.0 Australia License</a:t>
            </a:r>
            <a:r>
              <a:rPr lang="en-NZ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Taro</a:t>
            </a:r>
            <a:r>
              <a:rPr lang="en-NZ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NZ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mage courtesy of David Castillo </a:t>
            </a:r>
            <a:r>
              <a:rPr lang="en-NZ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Dominici</a:t>
            </a:r>
            <a:r>
              <a:rPr lang="en-NZ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FreeDigitalPhotos.net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B515-DD61-4345-9F7C-98248E0C093E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7242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aseline="0" dirty="0"/>
              <a:t>Credits: Beetle 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 courtesy of AKARAKINGDOMS at FreeDigitalPhotos.net,</a:t>
            </a:r>
            <a:r>
              <a:rPr lang="en-N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NZ" baseline="0" dirty="0"/>
              <a:t>Taro Plant Cartoon courtesy of </a:t>
            </a:r>
            <a:r>
              <a:rPr lang="en-NZ" baseline="0" dirty="0" err="1"/>
              <a:t>vectorolie</a:t>
            </a:r>
            <a:r>
              <a:rPr lang="en-NZ" baseline="0" dirty="0"/>
              <a:t> at FreeDigitalPhotos.net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B515-DD61-4345-9F7C-98248E0C093E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6037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aseline="0" dirty="0"/>
              <a:t>Credits: Beetle 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 courtesy of AKARAKINGDOMS at FreeDigitalPhotos.net,</a:t>
            </a:r>
            <a:r>
              <a:rPr lang="en-N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616E-C812-4362-8599-54077D887540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0934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aseline="0" dirty="0"/>
              <a:t>Credits: Beetle 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 courtesy of AKARAKINGDOMS at FreeDigitalPhotos.net,</a:t>
            </a:r>
            <a:r>
              <a:rPr lang="en-N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NZ" baseline="0" dirty="0"/>
              <a:t>Taro Plant Cartoon courtesy of </a:t>
            </a:r>
            <a:r>
              <a:rPr lang="en-NZ" baseline="0" dirty="0" err="1"/>
              <a:t>vectorolie</a:t>
            </a:r>
            <a:r>
              <a:rPr lang="en-NZ" baseline="0" dirty="0"/>
              <a:t> at FreeDigitalPhotos.net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B515-DD61-4345-9F7C-98248E0C093E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572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aseline="0" dirty="0"/>
              <a:t>Credits: Beetle 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 courtesy of AKARAKINGDOMS at FreeDigitalPhotos.net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616E-C812-4362-8599-54077D887540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8512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Credits: Image from </a:t>
            </a:r>
            <a:r>
              <a:rPr lang="en-N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courtesy of </a:t>
            </a:r>
            <a:r>
              <a:rPr lang="en-N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arztsamui</a:t>
            </a:r>
            <a:r>
              <a:rPr lang="en-N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NZ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FreeDigitalPhotos.net</a:t>
            </a:r>
            <a:endParaRPr lang="en-N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B515-DD61-4345-9F7C-98248E0C093E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8656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616E-C812-4362-8599-54077D887540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5945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616E-C812-4362-8599-54077D887540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762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Credits: </a:t>
            </a:r>
            <a:r>
              <a:rPr lang="en-N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courtesy of AKARAKINGDOMS at FreeDigitalPhotos.net 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http://www.freedigitalphotos.net/images/download-free.php?id=175018&amp;key=22319618</a:t>
            </a:r>
            <a:endParaRPr lang="en-N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B515-DD61-4345-9F7C-98248E0C093E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91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aseline="0" dirty="0"/>
              <a:t>Credits: Taro Plant Cartoon courtesy of </a:t>
            </a:r>
            <a:r>
              <a:rPr lang="en-NZ" baseline="0" dirty="0" err="1"/>
              <a:t>vectorolie</a:t>
            </a:r>
            <a:r>
              <a:rPr lang="en-NZ" baseline="0" dirty="0"/>
              <a:t> at FreeDigitalPhotos.net, </a:t>
            </a:r>
            <a:r>
              <a:rPr lang="en-NZ" dirty="0"/>
              <a:t>Photo of</a:t>
            </a:r>
            <a:r>
              <a:rPr lang="en-NZ" baseline="0" dirty="0"/>
              <a:t> adult Taro beetle courtesy of Mr 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Roy </a:t>
            </a:r>
            <a:r>
              <a:rPr lang="en-N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Masamdu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NZ" dirty="0"/>
              <a:t>Used with permission of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Grahame Jackson</a:t>
            </a:r>
            <a:r>
              <a:rPr lang="en-N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NZ" dirty="0"/>
              <a:t>ediblearoids.org,</a:t>
            </a:r>
            <a:r>
              <a:rPr lang="en-NZ" baseline="0" dirty="0"/>
              <a:t>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http://www.ediblearoids.org/Portals/0/TaroPest/LucidKey/TaroPest/Media/Html/Arthropods/TaroBeetles/TaroBeetles6.htm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B515-DD61-4345-9F7C-98248E0C093E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275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aseline="0" dirty="0"/>
              <a:t>Credits: Taro Plant Cartoon courtesy of </a:t>
            </a:r>
            <a:r>
              <a:rPr lang="en-NZ" baseline="0" dirty="0" err="1"/>
              <a:t>vectorolie</a:t>
            </a:r>
            <a:r>
              <a:rPr lang="en-NZ" baseline="0" dirty="0"/>
              <a:t> at FreeDigitalPhotos.net, </a:t>
            </a:r>
            <a:r>
              <a:rPr lang="en-NZ" dirty="0"/>
              <a:t>Photo of</a:t>
            </a:r>
            <a:r>
              <a:rPr lang="en-NZ" baseline="0" dirty="0"/>
              <a:t> taro beetle lifecycle courtesy of Mr 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Roy </a:t>
            </a:r>
            <a:r>
              <a:rPr lang="en-N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Masamdu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NZ" dirty="0"/>
              <a:t>Used with permission of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Grahame Jackson</a:t>
            </a:r>
            <a:r>
              <a:rPr lang="en-N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NZ" dirty="0"/>
              <a:t>ediblearoids.org,</a:t>
            </a:r>
            <a:r>
              <a:rPr lang="en-NZ" baseline="0" dirty="0"/>
              <a:t>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http://www.ediblearoids.org/Portals/0/TaroPest/LucidKey/TaroPest/Media/Html/Arthropods/TaroBeetles/TaroBeetles6.htm</a:t>
            </a:r>
          </a:p>
          <a:p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B515-DD61-4345-9F7C-98248E0C093E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449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aseline="0" dirty="0"/>
              <a:t>Credits: Beetle 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 courtesy of AKARAKINGDOMS at FreeDigitalPhotos</a:t>
            </a:r>
            <a:r>
              <a:rPr lang="en-N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.net</a:t>
            </a:r>
            <a:endParaRPr lang="en-NZ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B515-DD61-4345-9F7C-98248E0C093E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802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Credits:</a:t>
            </a:r>
            <a:r>
              <a:rPr lang="en-NZ" baseline="0" dirty="0"/>
              <a:t> </a:t>
            </a:r>
            <a:r>
              <a:rPr lang="en-NZ" dirty="0"/>
              <a:t>Photo of</a:t>
            </a:r>
            <a:r>
              <a:rPr lang="en-NZ" baseline="0" dirty="0"/>
              <a:t> Taro Corms at the market </a:t>
            </a:r>
            <a:r>
              <a:rPr lang="en-NZ" dirty="0"/>
              <a:t>© Ted McGrath </a:t>
            </a:r>
            <a:r>
              <a:rPr lang="en-NZ" dirty="0" err="1"/>
              <a:t>NonCommercial-ShareAlike</a:t>
            </a:r>
            <a:r>
              <a:rPr lang="en-NZ" dirty="0"/>
              <a:t> 2.0 Generic (CC BY-NC-SA 2.0) - https://www.flickr.com/photos/time-to-look/26904458284/in/photostream/, </a:t>
            </a:r>
            <a:r>
              <a:rPr lang="en-NZ" baseline="0" dirty="0"/>
              <a:t>Taro Plant Cartoon courtesy of </a:t>
            </a:r>
            <a:r>
              <a:rPr lang="en-NZ" baseline="0" dirty="0" err="1"/>
              <a:t>vectorolie</a:t>
            </a:r>
            <a:r>
              <a:rPr lang="en-NZ" baseline="0" dirty="0"/>
              <a:t> at FreeDigitalPhotos.net, </a:t>
            </a:r>
            <a:r>
              <a:rPr lang="en-NZ" dirty="0"/>
              <a:t>Photo of boring</a:t>
            </a:r>
            <a:r>
              <a:rPr lang="en-NZ" baseline="0" dirty="0"/>
              <a:t> taro beetle </a:t>
            </a:r>
            <a:r>
              <a:rPr lang="en-NZ" dirty="0"/>
              <a:t>courtesy</a:t>
            </a:r>
            <a:r>
              <a:rPr lang="en-NZ" baseline="0" dirty="0"/>
              <a:t> of 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Amanda </a:t>
            </a:r>
            <a:r>
              <a:rPr lang="en-N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Mararuai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NZ" dirty="0"/>
              <a:t>Used with permission of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Grahame Jackson</a:t>
            </a:r>
            <a:r>
              <a:rPr lang="en-N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NZ" dirty="0"/>
              <a:t>ediblearoids.org,</a:t>
            </a:r>
            <a:r>
              <a:rPr lang="en-NZ" baseline="0" dirty="0"/>
              <a:t>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http://www.ediblearoids.org/Portals/0/TaroPest/LucidKey/TaroPest/Media/Html/Arthropods/TaroBeetles/TaroBeetles6.htm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616E-C812-4362-8599-54077D887540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247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Credits:</a:t>
            </a:r>
            <a:r>
              <a:rPr lang="en-N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NZ" dirty="0"/>
              <a:t>Photos of damage</a:t>
            </a:r>
            <a:r>
              <a:rPr lang="en-NZ" baseline="0" dirty="0"/>
              <a:t> </a:t>
            </a:r>
            <a:r>
              <a:rPr lang="en-NZ" baseline="0" dirty="0" err="1"/>
              <a:t>tubuers</a:t>
            </a:r>
            <a:r>
              <a:rPr lang="en-NZ" dirty="0"/>
              <a:t> courtesy</a:t>
            </a:r>
            <a:r>
              <a:rPr lang="en-NZ" baseline="0" dirty="0"/>
              <a:t> of </a:t>
            </a:r>
            <a:r>
              <a:rPr lang="en-N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Sarlesh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Kumar. </a:t>
            </a:r>
            <a:r>
              <a:rPr lang="en-NZ" dirty="0"/>
              <a:t>Used with permission of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Grahame Jackson</a:t>
            </a:r>
            <a:r>
              <a:rPr lang="en-N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NZ" dirty="0"/>
              <a:t>ediblearoids.org,</a:t>
            </a:r>
            <a:r>
              <a:rPr lang="en-NZ" baseline="0" dirty="0"/>
              <a:t> </a:t>
            </a:r>
            <a:endParaRPr lang="en-NZ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http://www.ediblearoids.org/Portals/0/TaroPest/LucidKey/TaroPest/Media/Html/Arthropods/TaroBeetles/TaroBeetles6.htm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616E-C812-4362-8599-54077D88754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306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/>
              <a:t>Credits: © Allan </a:t>
            </a:r>
            <a:r>
              <a:rPr lang="en-NZ" baseline="0" dirty="0" err="1"/>
              <a:t>Burne</a:t>
            </a:r>
            <a:r>
              <a:rPr lang="en-NZ" baseline="0" dirty="0"/>
              <a:t> – Pacific Biosecurity, Image of plane courtesy of </a:t>
            </a:r>
            <a:r>
              <a:rPr lang="en-NZ" baseline="0" dirty="0" err="1"/>
              <a:t>satit_srihin</a:t>
            </a:r>
            <a:r>
              <a:rPr lang="en-NZ" baseline="0" dirty="0"/>
              <a:t> at FreeDigitalPhotos.net, Beetle 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courtesy of AKARAKINGDOMS at FreeDigitalPhotos.net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616E-C812-4362-8599-54077D887540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7515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Credits: Image</a:t>
            </a:r>
            <a:r>
              <a:rPr lang="en-NZ" baseline="0" dirty="0"/>
              <a:t> of villagers ©</a:t>
            </a:r>
            <a:r>
              <a:rPr lang="en-NZ" dirty="0"/>
              <a:t> </a:t>
            </a:r>
            <a:r>
              <a:rPr lang="en-NZ" dirty="0" err="1"/>
              <a:t>Kirsti</a:t>
            </a:r>
            <a:r>
              <a:rPr lang="en-NZ" dirty="0"/>
              <a:t> Abbott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616E-C812-4362-8599-54077D887540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791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8941-6520-4637-BB8B-0691D7984F34}" type="datetimeFigureOut">
              <a:rPr lang="en-NZ" smtClean="0"/>
              <a:t>10/07/19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C21-FFFE-4C1A-A11E-30D4F5CE24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258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8941-6520-4637-BB8B-0691D7984F34}" type="datetimeFigureOut">
              <a:rPr lang="en-NZ" smtClean="0"/>
              <a:t>10/07/19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C21-FFFE-4C1A-A11E-30D4F5CE24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841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8941-6520-4637-BB8B-0691D7984F34}" type="datetimeFigureOut">
              <a:rPr lang="en-NZ" smtClean="0"/>
              <a:t>10/07/19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C21-FFFE-4C1A-A11E-30D4F5CE24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565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8941-6520-4637-BB8B-0691D7984F34}" type="datetimeFigureOut">
              <a:rPr lang="en-NZ" smtClean="0"/>
              <a:t>10/07/19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C21-FFFE-4C1A-A11E-30D4F5CE24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037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8941-6520-4637-BB8B-0691D7984F34}" type="datetimeFigureOut">
              <a:rPr lang="en-NZ" smtClean="0"/>
              <a:t>10/07/19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C21-FFFE-4C1A-A11E-30D4F5CE24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405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8941-6520-4637-BB8B-0691D7984F34}" type="datetimeFigureOut">
              <a:rPr lang="en-NZ" smtClean="0"/>
              <a:t>10/07/19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C21-FFFE-4C1A-A11E-30D4F5CE24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95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8941-6520-4637-BB8B-0691D7984F34}" type="datetimeFigureOut">
              <a:rPr lang="en-NZ" smtClean="0"/>
              <a:t>10/07/19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C21-FFFE-4C1A-A11E-30D4F5CE24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056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8941-6520-4637-BB8B-0691D7984F34}" type="datetimeFigureOut">
              <a:rPr lang="en-NZ" smtClean="0"/>
              <a:t>10/07/19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C21-FFFE-4C1A-A11E-30D4F5CE24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603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8941-6520-4637-BB8B-0691D7984F34}" type="datetimeFigureOut">
              <a:rPr lang="en-NZ" smtClean="0"/>
              <a:t>10/07/19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C21-FFFE-4C1A-A11E-30D4F5CE24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345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8941-6520-4637-BB8B-0691D7984F34}" type="datetimeFigureOut">
              <a:rPr lang="en-NZ" smtClean="0"/>
              <a:t>10/07/19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C21-FFFE-4C1A-A11E-30D4F5CE24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542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8941-6520-4637-BB8B-0691D7984F34}" type="datetimeFigureOut">
              <a:rPr lang="en-NZ" smtClean="0"/>
              <a:t>10/07/19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1C21-FFFE-4C1A-A11E-30D4F5CE24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688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375">
              <a:schemeClr val="bg1"/>
            </a:gs>
            <a:gs pos="56610">
              <a:schemeClr val="accent6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bg2">
                <a:lumMod val="9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38941-6520-4637-BB8B-0691D7984F34}" type="datetimeFigureOut">
              <a:rPr lang="en-NZ" smtClean="0"/>
              <a:t>10/07/19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1C21-FFFE-4C1A-A11E-30D4F5CE246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963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iculture.gov.fj/images/docs/publications/farmers-leaflets/prevention-and-control-of-dalo-beetle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a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digitalphotos.net/images/download-free.php?id=175018&amp;key=2231961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465" y="5272228"/>
            <a:ext cx="1615393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645" y="5272228"/>
            <a:ext cx="1630172" cy="14078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900" y="5823079"/>
            <a:ext cx="2831600" cy="6662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0712" y="3358185"/>
            <a:ext cx="105605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dirty="0">
                <a:latin typeface="Aharoni" panose="02010803020104030203" pitchFamily="2" charset="-79"/>
                <a:cs typeface="Aharoni" panose="02010803020104030203" pitchFamily="2" charset="-79"/>
              </a:rPr>
              <a:t>Invasive </a:t>
            </a:r>
            <a:r>
              <a:rPr lang="en-NZ" sz="4800">
                <a:latin typeface="Aharoni" panose="02010803020104030203" pitchFamily="2" charset="-79"/>
                <a:cs typeface="Aharoni" panose="02010803020104030203" pitchFamily="2" charset="-79"/>
              </a:rPr>
              <a:t>Species Lesson</a:t>
            </a:r>
            <a:endParaRPr lang="en-NZ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NZ" sz="4800" dirty="0">
                <a:latin typeface="Aharoni" panose="02010803020104030203" pitchFamily="2" charset="-79"/>
                <a:cs typeface="Aharoni" panose="02010803020104030203" pitchFamily="2" charset="-79"/>
              </a:rPr>
              <a:t>The Taro Beetle</a:t>
            </a:r>
          </a:p>
          <a:p>
            <a:pPr algn="ctr"/>
            <a:endParaRPr lang="en-NZ" sz="8000" b="1" i="1" dirty="0">
              <a:solidFill>
                <a:srgbClr val="FF6666"/>
              </a:solidFill>
            </a:endParaRPr>
          </a:p>
          <a:p>
            <a:pPr algn="ctr"/>
            <a:endParaRPr lang="en-NZ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99" b="94965" l="3125" r="98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466584"/>
            <a:ext cx="3587031" cy="2690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75" y="514732"/>
            <a:ext cx="381000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36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4003" y="2530499"/>
            <a:ext cx="109527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NZ" b="1" dirty="0">
                <a:latin typeface="Comic Sans MS" panose="030F0702030302020204" pitchFamily="66" charset="0"/>
              </a:rPr>
              <a:t>Activity Time! </a:t>
            </a:r>
            <a:br>
              <a:rPr lang="en-NZ" b="1" dirty="0">
                <a:latin typeface="Comic Sans MS" panose="030F0702030302020204" pitchFamily="66" charset="0"/>
              </a:rPr>
            </a:br>
            <a:r>
              <a:rPr lang="en-NZ" dirty="0">
                <a:latin typeface="Comic Sans MS" panose="030F0702030302020204" pitchFamily="66" charset="0"/>
              </a:rPr>
              <a:t>We are going to have a group discussion!</a:t>
            </a:r>
            <a:br>
              <a:rPr lang="en-NZ" b="1" dirty="0">
                <a:solidFill>
                  <a:srgbClr val="FF6666"/>
                </a:solidFill>
              </a:rPr>
            </a:br>
            <a:r>
              <a:rPr lang="en-NZ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1883" y="3964498"/>
            <a:ext cx="1988346" cy="15001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2" name="Isosceles Triangle 11"/>
          <p:cNvSpPr/>
          <p:nvPr/>
        </p:nvSpPr>
        <p:spPr>
          <a:xfrm>
            <a:off x="6662057" y="4017935"/>
            <a:ext cx="2169341" cy="2023635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3" name="Oval 12"/>
          <p:cNvSpPr/>
          <p:nvPr/>
        </p:nvSpPr>
        <p:spPr>
          <a:xfrm>
            <a:off x="2449286" y="596833"/>
            <a:ext cx="1697829" cy="1656321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4" name="Regular Pentagon 13"/>
          <p:cNvSpPr/>
          <p:nvPr/>
        </p:nvSpPr>
        <p:spPr>
          <a:xfrm>
            <a:off x="8305801" y="519644"/>
            <a:ext cx="2209458" cy="1880254"/>
          </a:xfrm>
          <a:prstGeom prst="pentagon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568043"/>
            <a:ext cx="1295400" cy="1181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40" y="268287"/>
            <a:ext cx="1238250" cy="133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29" y="5312228"/>
            <a:ext cx="1905000" cy="1400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04" b="8921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046" y="0"/>
            <a:ext cx="1152308" cy="9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4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latin typeface="Comic Sans MS" panose="030F0702030302020204" pitchFamily="66" charset="0"/>
              </a:rPr>
              <a:t>Shape-it 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999795"/>
            <a:ext cx="10907486" cy="4749347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Comic Sans MS" panose="030F0702030302020204" pitchFamily="66" charset="0"/>
              </a:rPr>
              <a:t>Students will be grouped into groups of 4.</a:t>
            </a:r>
          </a:p>
          <a:p>
            <a:r>
              <a:rPr lang="en-NZ" sz="3200" dirty="0">
                <a:latin typeface="Comic Sans MS" panose="030F0702030302020204" pitchFamily="66" charset="0"/>
              </a:rPr>
              <a:t>Each student will select a shape from the square and write their name on it.</a:t>
            </a:r>
          </a:p>
          <a:p>
            <a:r>
              <a:rPr lang="en-NZ" sz="3200" dirty="0">
                <a:latin typeface="Comic Sans MS" panose="030F0702030302020204" pitchFamily="66" charset="0"/>
              </a:rPr>
              <a:t>The student will ask the question next to their selected shape and lead the discussion.</a:t>
            </a:r>
          </a:p>
          <a:p>
            <a:r>
              <a:rPr lang="en-NZ" sz="3200" dirty="0">
                <a:latin typeface="Comic Sans MS" panose="030F0702030302020204" pitchFamily="66" charset="0"/>
              </a:rPr>
              <a:t>Students can record their discussion on the shapes.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568043"/>
            <a:ext cx="129540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40" y="268287"/>
            <a:ext cx="1238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8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72883"/>
              </p:ext>
            </p:extLst>
          </p:nvPr>
        </p:nvGraphicFramePr>
        <p:xfrm>
          <a:off x="693056" y="382206"/>
          <a:ext cx="10922000" cy="62811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7973">
                  <a:extLst>
                    <a:ext uri="{9D8B030D-6E8A-4147-A177-3AD203B41FA5}">
                      <a16:colId xmlns:a16="http://schemas.microsoft.com/office/drawing/2014/main" val="1966936832"/>
                    </a:ext>
                  </a:extLst>
                </a:gridCol>
                <a:gridCol w="8284027">
                  <a:extLst>
                    <a:ext uri="{9D8B030D-6E8A-4147-A177-3AD203B41FA5}">
                      <a16:colId xmlns:a16="http://schemas.microsoft.com/office/drawing/2014/main" val="4065691182"/>
                    </a:ext>
                  </a:extLst>
                </a:gridCol>
              </a:tblGrid>
              <a:tr h="524342">
                <a:tc>
                  <a:txBody>
                    <a:bodyPr/>
                    <a:lstStyle/>
                    <a:p>
                      <a:r>
                        <a:rPr lang="en-NZ" sz="2400" dirty="0"/>
                        <a:t>Shape</a:t>
                      </a:r>
                      <a:endParaRPr lang="en-NZ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Question:</a:t>
                      </a:r>
                      <a:endParaRPr lang="en-NZ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733030"/>
                  </a:ext>
                </a:extLst>
              </a:tr>
              <a:tr h="1400777">
                <a:tc>
                  <a:txBody>
                    <a:bodyPr/>
                    <a:lstStyle/>
                    <a:p>
                      <a:endParaRPr lang="en-N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3200" dirty="0"/>
                        <a:t>What</a:t>
                      </a:r>
                      <a:r>
                        <a:rPr lang="en-NZ" sz="3200" baseline="0" dirty="0"/>
                        <a:t> are some of the impacts of taro beetle you have seen personally? </a:t>
                      </a:r>
                      <a:endParaRPr lang="en-NZ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934329"/>
                  </a:ext>
                </a:extLst>
              </a:tr>
              <a:tr h="1400777">
                <a:tc>
                  <a:txBody>
                    <a:bodyPr/>
                    <a:lstStyle/>
                    <a:p>
                      <a:endParaRPr lang="en-N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3200" dirty="0"/>
                        <a:t>Do you want to eat taro corms with a lot of holes in them? Why do you say so?</a:t>
                      </a:r>
                      <a:endParaRPr lang="en-NZ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78593"/>
                  </a:ext>
                </a:extLst>
              </a:tr>
              <a:tr h="1400777">
                <a:tc>
                  <a:txBody>
                    <a:bodyPr/>
                    <a:lstStyle/>
                    <a:p>
                      <a:endParaRPr lang="en-NZ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3200" dirty="0"/>
                        <a:t>Besides the taro beetle, do</a:t>
                      </a:r>
                      <a:r>
                        <a:rPr lang="en-NZ" sz="3200" baseline="0" dirty="0"/>
                        <a:t> you know of any other insects or animals that damage our food plants? </a:t>
                      </a:r>
                      <a:endParaRPr lang="en-NZ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59805"/>
                  </a:ext>
                </a:extLst>
              </a:tr>
              <a:tr h="1400777">
                <a:tc>
                  <a:txBody>
                    <a:bodyPr/>
                    <a:lstStyle/>
                    <a:p>
                      <a:endParaRPr lang="en-NZ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3200" dirty="0"/>
                        <a:t>But we are</a:t>
                      </a:r>
                      <a:r>
                        <a:rPr lang="en-NZ" sz="3200" baseline="0" dirty="0"/>
                        <a:t> children, what can we do to help our community?</a:t>
                      </a:r>
                      <a:endParaRPr lang="en-NZ" sz="3200" dirty="0"/>
                    </a:p>
                    <a:p>
                      <a:pPr algn="l"/>
                      <a:endParaRPr lang="en-N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13646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67869" y="1144668"/>
            <a:ext cx="1111703" cy="78981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8" name="Isosceles Triangle 7"/>
          <p:cNvSpPr/>
          <p:nvPr/>
        </p:nvSpPr>
        <p:spPr>
          <a:xfrm>
            <a:off x="1407995" y="2374295"/>
            <a:ext cx="1231450" cy="107163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9" name="Oval 8"/>
          <p:cNvSpPr/>
          <p:nvPr/>
        </p:nvSpPr>
        <p:spPr>
          <a:xfrm>
            <a:off x="1467869" y="3855541"/>
            <a:ext cx="1089254" cy="1122252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0" name="Regular Pentagon 9"/>
          <p:cNvSpPr/>
          <p:nvPr/>
        </p:nvSpPr>
        <p:spPr>
          <a:xfrm>
            <a:off x="1348123" y="5281224"/>
            <a:ext cx="1231449" cy="1042307"/>
          </a:xfrm>
          <a:prstGeom prst="pentagon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658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4003" y="2530499"/>
            <a:ext cx="109527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NZ" b="1" dirty="0">
                <a:latin typeface="Comic Sans MS" panose="030F0702030302020204" pitchFamily="66" charset="0"/>
              </a:rPr>
              <a:t>Activity Time! </a:t>
            </a:r>
            <a:br>
              <a:rPr lang="en-NZ" b="1" dirty="0">
                <a:latin typeface="Comic Sans MS" panose="030F0702030302020204" pitchFamily="66" charset="0"/>
              </a:rPr>
            </a:br>
            <a:r>
              <a:rPr lang="en-NZ">
                <a:latin typeface="Comic Sans MS" panose="030F0702030302020204" pitchFamily="66" charset="0"/>
              </a:rPr>
              <a:t>Shape-it Discussion Tool</a:t>
            </a:r>
            <a:br>
              <a:rPr lang="en-NZ" b="1" dirty="0">
                <a:solidFill>
                  <a:srgbClr val="FF6666"/>
                </a:solidFill>
              </a:rPr>
            </a:br>
            <a:r>
              <a:rPr lang="en-NZ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1883" y="3964498"/>
            <a:ext cx="1988346" cy="15001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2" name="Isosceles Triangle 11"/>
          <p:cNvSpPr/>
          <p:nvPr/>
        </p:nvSpPr>
        <p:spPr>
          <a:xfrm>
            <a:off x="6662057" y="4017935"/>
            <a:ext cx="2169341" cy="2023635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3" name="Oval 12"/>
          <p:cNvSpPr/>
          <p:nvPr/>
        </p:nvSpPr>
        <p:spPr>
          <a:xfrm>
            <a:off x="2449286" y="596833"/>
            <a:ext cx="1697829" cy="1656321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4" name="Regular Pentagon 13"/>
          <p:cNvSpPr/>
          <p:nvPr/>
        </p:nvSpPr>
        <p:spPr>
          <a:xfrm>
            <a:off x="8305801" y="519644"/>
            <a:ext cx="2209458" cy="1880254"/>
          </a:xfrm>
          <a:prstGeom prst="pentagon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568043"/>
            <a:ext cx="1295400" cy="1181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40" y="268287"/>
            <a:ext cx="1238250" cy="133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29" y="5312228"/>
            <a:ext cx="1905000" cy="1400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04" b="8921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046" y="0"/>
            <a:ext cx="1152308" cy="9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2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Comic Sans MS" panose="030F0702030302020204" pitchFamily="66" charset="0"/>
              </a:rPr>
              <a:t>What we have learnt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15500" cy="4351338"/>
          </a:xfrm>
        </p:spPr>
        <p:txBody>
          <a:bodyPr>
            <a:normAutofit/>
          </a:bodyPr>
          <a:lstStyle/>
          <a:p>
            <a:r>
              <a:rPr lang="en-NZ" dirty="0">
                <a:latin typeface="Comic Sans MS" panose="030F0702030302020204" pitchFamily="66" charset="0"/>
              </a:rPr>
              <a:t>Taro beetles are insects. They have 3 body parts and 6 legs.</a:t>
            </a:r>
          </a:p>
          <a:p>
            <a:r>
              <a:rPr lang="en-NZ" dirty="0">
                <a:latin typeface="Comic Sans MS" panose="030F0702030302020204" pitchFamily="66" charset="0"/>
              </a:rPr>
              <a:t>The taro beetle has a 4-stage life cycle. </a:t>
            </a:r>
          </a:p>
          <a:p>
            <a:r>
              <a:rPr lang="en-NZ" dirty="0">
                <a:latin typeface="Comic Sans MS" panose="030F0702030302020204" pitchFamily="66" charset="0"/>
              </a:rPr>
              <a:t>The adult taro beetle damages taro corms by boring holes in them.</a:t>
            </a:r>
          </a:p>
          <a:p>
            <a:r>
              <a:rPr lang="en-NZ" dirty="0">
                <a:latin typeface="Comic Sans MS" panose="030F0702030302020204" pitchFamily="66" charset="0"/>
              </a:rPr>
              <a:t>The taro corms that are damaged cannot be sold or eaten.</a:t>
            </a:r>
          </a:p>
          <a:p>
            <a:r>
              <a:rPr lang="en-NZ" dirty="0">
                <a:latin typeface="Comic Sans MS" panose="030F0702030302020204" pitchFamily="66" charset="0"/>
              </a:rPr>
              <a:t>We can help control the spread of taro beetles into areas that do not have them yet.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5382986"/>
            <a:ext cx="1295400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40" y="268287"/>
            <a:ext cx="1238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1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937" y="1308008"/>
            <a:ext cx="7886700" cy="1325563"/>
          </a:xfrm>
        </p:spPr>
        <p:txBody>
          <a:bodyPr/>
          <a:lstStyle/>
          <a:p>
            <a:r>
              <a:rPr lang="en-NZ" b="1" dirty="0">
                <a:latin typeface="Comic Sans MS" panose="030F0702030302020204" pitchFamily="66" charset="0"/>
              </a:rPr>
              <a:t>See you next </a:t>
            </a:r>
            <a:r>
              <a:rPr lang="en-NZ" b="1">
                <a:latin typeface="Comic Sans MS" panose="030F0702030302020204" pitchFamily="66" charset="0"/>
              </a:rPr>
              <a:t>time!</a:t>
            </a:r>
            <a:endParaRPr lang="en-NZ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5" y="3091339"/>
            <a:ext cx="3810000" cy="2533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028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367"/>
            <a:ext cx="10515600" cy="4869089"/>
          </a:xfrm>
        </p:spPr>
        <p:txBody>
          <a:bodyPr>
            <a:normAutofit fontScale="92500" lnSpcReduction="10000"/>
          </a:bodyPr>
          <a:lstStyle/>
          <a:p>
            <a:r>
              <a:rPr lang="en-NZ" dirty="0" err="1"/>
              <a:t>Aloali’i</a:t>
            </a:r>
            <a:r>
              <a:rPr lang="en-NZ" dirty="0"/>
              <a:t>, I., </a:t>
            </a:r>
            <a:r>
              <a:rPr lang="en-NZ" dirty="0" err="1"/>
              <a:t>Masamdu</a:t>
            </a:r>
            <a:r>
              <a:rPr lang="en-NZ" dirty="0"/>
              <a:t>, R., </a:t>
            </a:r>
            <a:r>
              <a:rPr lang="en-NZ" dirty="0" err="1"/>
              <a:t>Theunis</a:t>
            </a:r>
            <a:r>
              <a:rPr lang="en-NZ" dirty="0"/>
              <a:t>, W. and </a:t>
            </a:r>
            <a:r>
              <a:rPr lang="en-NZ" dirty="0" err="1"/>
              <a:t>Thistleton</a:t>
            </a:r>
            <a:r>
              <a:rPr lang="en-NZ" dirty="0"/>
              <a:t>, B.M., 1993. Prospects for the biological control of taro beetles, </a:t>
            </a:r>
            <a:r>
              <a:rPr lang="en-NZ" i="1" dirty="0" err="1"/>
              <a:t>Papuana</a:t>
            </a:r>
            <a:r>
              <a:rPr lang="en-NZ" i="1" dirty="0"/>
              <a:t> spp</a:t>
            </a:r>
            <a:r>
              <a:rPr lang="en-NZ" dirty="0"/>
              <a:t>. (</a:t>
            </a:r>
            <a:r>
              <a:rPr lang="en-NZ" i="1" dirty="0" err="1"/>
              <a:t>Coleoptera</a:t>
            </a:r>
            <a:r>
              <a:rPr lang="en-NZ" i="1" dirty="0"/>
              <a:t>: </a:t>
            </a:r>
            <a:r>
              <a:rPr lang="en-NZ" i="1" dirty="0" err="1"/>
              <a:t>Scarabaeidae</a:t>
            </a:r>
            <a:r>
              <a:rPr lang="en-NZ" dirty="0"/>
              <a:t>) in the South Pacific. In: Proceedings of the Sustainable Taro Culture for the Pacific Conference, September 24–25 1992. Hawaii Institute of Tropical Agriculture and Human Resources Research Extension Series 140, University of Hawaii, 66–67.</a:t>
            </a:r>
          </a:p>
          <a:p>
            <a:r>
              <a:rPr lang="en-NZ" dirty="0"/>
              <a:t>Lal </a:t>
            </a:r>
            <a:r>
              <a:rPr lang="en-NZ" dirty="0" err="1"/>
              <a:t>Sada</a:t>
            </a:r>
            <a:r>
              <a:rPr lang="en-NZ" dirty="0"/>
              <a:t> N. 2008. Taro Beetle Management in Papua New Guinea and Fiji: Final Project Report. SPC.</a:t>
            </a:r>
          </a:p>
          <a:p>
            <a:r>
              <a:rPr lang="en-NZ" dirty="0"/>
              <a:t>FAO Report on Root Crop – Module 4 </a:t>
            </a:r>
          </a:p>
          <a:p>
            <a:r>
              <a:rPr lang="en-NZ" dirty="0"/>
              <a:t>Fiji Leaflet: </a:t>
            </a:r>
            <a:r>
              <a:rPr lang="en-NZ" u="sng" dirty="0">
                <a:hlinkClick r:id="rId3"/>
              </a:rPr>
              <a:t>http://www.agriculture.gov.fj/images/docs/publications/farmers-leaflets/prevention-and-control-of-dalo-beetle.pdf</a:t>
            </a:r>
            <a:endParaRPr lang="en-NZ" u="sng" dirty="0"/>
          </a:p>
          <a:p>
            <a:r>
              <a:rPr lang="en-NZ" dirty="0"/>
              <a:t>Pacific Pests and Pathogens - Fact Sheets: Taro Beetle (2017)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50431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Image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739"/>
            <a:ext cx="10515600" cy="508680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NZ" dirty="0"/>
              <a:t>Slide 1: </a:t>
            </a:r>
            <a:r>
              <a:rPr lang="en-NZ" i="1" dirty="0"/>
              <a:t>Adult Taro Beetle image courtesy of Pest and Diseases Image Library, Bugwood.org, ( Free for use under the </a:t>
            </a:r>
            <a:r>
              <a:rPr lang="en-NZ" i="1" dirty="0">
                <a:hlinkClick r:id="rId3"/>
              </a:rPr>
              <a:t>Creative Commons Attribution 3.0 Australia License</a:t>
            </a:r>
            <a:r>
              <a:rPr lang="en-NZ" i="1" dirty="0"/>
              <a:t>), Taro image courtesy of David Castillo </a:t>
            </a:r>
            <a:r>
              <a:rPr lang="en-NZ" i="1" dirty="0" err="1"/>
              <a:t>Dominici</a:t>
            </a:r>
            <a:r>
              <a:rPr lang="en-NZ" i="1" dirty="0"/>
              <a:t> at FreeDigitalPhotos.net</a:t>
            </a:r>
          </a:p>
          <a:p>
            <a:pPr marL="0" indent="0">
              <a:buNone/>
            </a:pPr>
            <a:r>
              <a:rPr lang="en-NZ" dirty="0"/>
              <a:t>Slide 2: </a:t>
            </a:r>
            <a:r>
              <a:rPr lang="en-NZ" i="1" dirty="0"/>
              <a:t>Image courtesy of AKARAKINGDOMS at FreeDigitalPhotos.net </a:t>
            </a:r>
            <a:r>
              <a:rPr lang="en-NZ" dirty="0"/>
              <a:t>retrieved from </a:t>
            </a:r>
            <a:r>
              <a:rPr lang="en-NZ" dirty="0">
                <a:hlinkClick r:id="rId4"/>
              </a:rPr>
              <a:t>http://www.freedigitalphotos.net/images/download-free.php?id=175018&amp;key=22319618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Slide 3: </a:t>
            </a:r>
            <a:r>
              <a:rPr lang="en-NZ" i="1" dirty="0"/>
              <a:t>Taro Plant Cartoon courtesy of </a:t>
            </a:r>
            <a:r>
              <a:rPr lang="en-NZ" i="1" dirty="0" err="1"/>
              <a:t>vectorolie</a:t>
            </a:r>
            <a:r>
              <a:rPr lang="en-NZ" i="1" dirty="0"/>
              <a:t> at FreeDigitalPhotos.net, Photo of adult Taro beetle courtesy of Mr Roy </a:t>
            </a:r>
            <a:r>
              <a:rPr lang="en-NZ" i="1" dirty="0" err="1"/>
              <a:t>Masamdu</a:t>
            </a:r>
            <a:r>
              <a:rPr lang="en-NZ" i="1" dirty="0"/>
              <a:t>. Used with permission of Grahame Jackson of ediblearoids.org, http://www.ediblearoids.org/Portals/0/TaroPest/LucidKey/TaroPest/Media/Html/Arthropods/TaroBeetles/TaroBeetles6.htm</a:t>
            </a:r>
          </a:p>
          <a:p>
            <a:pPr marL="0" indent="0">
              <a:buNone/>
            </a:pPr>
            <a:r>
              <a:rPr lang="en-NZ" dirty="0"/>
              <a:t>Slide 4: </a:t>
            </a:r>
            <a:r>
              <a:rPr lang="en-NZ" i="1" dirty="0"/>
              <a:t>Taro Plant Cartoon courtesy of </a:t>
            </a:r>
            <a:r>
              <a:rPr lang="en-NZ" i="1" dirty="0" err="1"/>
              <a:t>vectorolie</a:t>
            </a:r>
            <a:r>
              <a:rPr lang="en-NZ" i="1" dirty="0"/>
              <a:t> at FreeDigitalPhotos.net, Photo of taro beetle lifecycle courtesy of Mr Roy </a:t>
            </a:r>
            <a:r>
              <a:rPr lang="en-NZ" i="1" dirty="0" err="1"/>
              <a:t>Masamdu</a:t>
            </a:r>
            <a:r>
              <a:rPr lang="en-NZ" i="1" dirty="0"/>
              <a:t>. Used with permission of Grahame Jackson of ediblearoids.org, http://www.ediblearoids.org/Portals/0/TaroPest/LucidKey/TaroPest/Media/Html/Arthropods/TaroBeetles/TaroBeetles6.htm</a:t>
            </a:r>
          </a:p>
          <a:p>
            <a:pPr marL="0" indent="0">
              <a:buNone/>
            </a:pPr>
            <a:r>
              <a:rPr lang="en-NZ" dirty="0"/>
              <a:t>Slide 5: </a:t>
            </a:r>
            <a:r>
              <a:rPr lang="en-NZ" i="1" dirty="0"/>
              <a:t>Beetle Images courtesy of AKARAKINGDOMS at </a:t>
            </a:r>
            <a:r>
              <a:rPr lang="en-NZ" i="1" dirty="0" err="1"/>
              <a:t>FreeDigitalPhotos.net</a:t>
            </a:r>
            <a:r>
              <a:rPr lang="en-NZ" i="1"/>
              <a:t>,</a:t>
            </a:r>
          </a:p>
          <a:p>
            <a:pPr marL="0" indent="0">
              <a:buNone/>
            </a:pPr>
            <a:endParaRPr lang="en-NZ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NZ" dirty="0"/>
              <a:t>Slide 6: </a:t>
            </a:r>
            <a:r>
              <a:rPr lang="en-NZ" i="1" dirty="0"/>
              <a:t>Photo of Taro Corms at the market © Ted McGrath </a:t>
            </a:r>
            <a:r>
              <a:rPr lang="en-NZ" i="1" dirty="0" err="1"/>
              <a:t>NonCommercial-ShareAlike</a:t>
            </a:r>
            <a:r>
              <a:rPr lang="en-NZ" i="1" dirty="0"/>
              <a:t> 2.0 Generic (CC BY-NC-SA 2.0) - https://www.flickr.com/photos/time-to-look/26904458284/in/photostream/, Taro Plant Cartoon courtesy of </a:t>
            </a:r>
            <a:r>
              <a:rPr lang="en-NZ" i="1" dirty="0" err="1"/>
              <a:t>vectorolie</a:t>
            </a:r>
            <a:r>
              <a:rPr lang="en-NZ" i="1" dirty="0"/>
              <a:t> at FreeDigitalPhotos.net, Photo of boring taro beetle courtesy of Amanda </a:t>
            </a:r>
            <a:r>
              <a:rPr lang="en-NZ" i="1" dirty="0" err="1"/>
              <a:t>Mararuai</a:t>
            </a:r>
            <a:r>
              <a:rPr lang="en-NZ" i="1" dirty="0"/>
              <a:t>. Used with permission of Grahame Jackson of ediblearoids.org, http://www.ediblearoids.org/Portals/0/TaroPest/LucidKey/TaroPest/Media/Html/Arthropods/TaroBeetles/TaroBeetles6.htm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NZ" i="1" dirty="0"/>
              <a:t>Slide 7: Photos of damage </a:t>
            </a:r>
            <a:r>
              <a:rPr lang="en-NZ" i="1" dirty="0" err="1"/>
              <a:t>tubuers</a:t>
            </a:r>
            <a:r>
              <a:rPr lang="en-NZ" i="1" dirty="0"/>
              <a:t> courtesy of </a:t>
            </a:r>
            <a:r>
              <a:rPr lang="en-NZ" i="1" dirty="0" err="1"/>
              <a:t>Sarlesh</a:t>
            </a:r>
            <a:r>
              <a:rPr lang="en-NZ" i="1" dirty="0"/>
              <a:t> Kumar. Used with permission of Grahame Jackson of ediblearoids.org,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NZ" i="1" dirty="0"/>
              <a:t>http://www.ediblearoids.org/Portals/0/TaroPest/LucidKey/TaroPest/Media/Html/Arthropods/TaroBeetles/TaroBeetles6.htm</a:t>
            </a:r>
          </a:p>
          <a:p>
            <a:pPr marL="0" indent="0">
              <a:buNone/>
            </a:pPr>
            <a:r>
              <a:rPr lang="en-NZ" dirty="0"/>
              <a:t>Slide 8: </a:t>
            </a:r>
            <a:r>
              <a:rPr lang="en-NZ" i="1" dirty="0"/>
              <a:t>Photos of ship and harbour © Allan </a:t>
            </a:r>
            <a:r>
              <a:rPr lang="en-NZ" i="1" dirty="0" err="1"/>
              <a:t>Burne</a:t>
            </a:r>
            <a:r>
              <a:rPr lang="en-NZ" i="1" dirty="0"/>
              <a:t> – Pacific Biosecurity, Image of plane courtesy of </a:t>
            </a:r>
            <a:r>
              <a:rPr lang="en-NZ" i="1" dirty="0" err="1"/>
              <a:t>satit_srihin</a:t>
            </a:r>
            <a:r>
              <a:rPr lang="en-NZ" i="1" dirty="0"/>
              <a:t> at FreeDigitalPhotos.net, Beetle Image courtesy of AKARAKINGDOMS at FreeDigitalPhotos.net</a:t>
            </a:r>
          </a:p>
          <a:p>
            <a:pPr marL="0" indent="0">
              <a:buNone/>
            </a:pPr>
            <a:r>
              <a:rPr lang="en-NZ" dirty="0"/>
              <a:t>Slide 9: </a:t>
            </a:r>
            <a:r>
              <a:rPr lang="en-NZ" i="1" dirty="0"/>
              <a:t>Image of villagers © </a:t>
            </a:r>
            <a:r>
              <a:rPr lang="en-NZ" i="1" dirty="0" err="1"/>
              <a:t>Kirsti</a:t>
            </a:r>
            <a:r>
              <a:rPr lang="en-NZ" i="1" dirty="0"/>
              <a:t> Abbott</a:t>
            </a:r>
          </a:p>
          <a:p>
            <a:pPr marL="0" indent="0">
              <a:buNone/>
            </a:pPr>
            <a:r>
              <a:rPr lang="en-NZ" dirty="0"/>
              <a:t>Slide 10: </a:t>
            </a:r>
            <a:r>
              <a:rPr lang="en-NZ" i="1" dirty="0"/>
              <a:t>Beetle Images courtesy of AKARAKINGDOMS at FreeDigitalPhotos.net, Taro Plant Cartoon courtesy of </a:t>
            </a:r>
            <a:r>
              <a:rPr lang="en-NZ" i="1" dirty="0" err="1"/>
              <a:t>vectorolie</a:t>
            </a:r>
            <a:r>
              <a:rPr lang="en-NZ" i="1" dirty="0"/>
              <a:t> at FreeDigitalPhotos.net</a:t>
            </a:r>
          </a:p>
          <a:p>
            <a:pPr marL="0" indent="0">
              <a:buNone/>
            </a:pPr>
            <a:r>
              <a:rPr lang="en-NZ" dirty="0"/>
              <a:t>Slide 11: </a:t>
            </a:r>
            <a:r>
              <a:rPr lang="en-NZ" i="1" dirty="0"/>
              <a:t>Beetle Images courtesy of AKARAKINGDOMS at FreeDigitalPhotos.net, </a:t>
            </a:r>
          </a:p>
          <a:p>
            <a:pPr marL="0" indent="0">
              <a:buNone/>
            </a:pPr>
            <a:r>
              <a:rPr lang="en-NZ" dirty="0"/>
              <a:t>Slide 13: </a:t>
            </a:r>
            <a:r>
              <a:rPr lang="en-NZ" i="1" dirty="0"/>
              <a:t>Beetle Images courtesy of AKARAKINGDOMS at FreeDigitalPhotos.net, Taro Plant Cartoon courtesy of </a:t>
            </a:r>
            <a:r>
              <a:rPr lang="en-NZ" i="1" dirty="0" err="1"/>
              <a:t>vectorolie</a:t>
            </a:r>
            <a:r>
              <a:rPr lang="en-NZ" i="1" dirty="0"/>
              <a:t> at FreeDigitalPhotos.net</a:t>
            </a:r>
          </a:p>
          <a:p>
            <a:pPr marL="0" indent="0">
              <a:buNone/>
            </a:pPr>
            <a:r>
              <a:rPr lang="en-NZ" dirty="0"/>
              <a:t>Slide 15: </a:t>
            </a:r>
            <a:r>
              <a:rPr lang="en-NZ" i="1" dirty="0"/>
              <a:t>Image courtesy of </a:t>
            </a:r>
            <a:r>
              <a:rPr lang="en-NZ" i="1" dirty="0" err="1"/>
              <a:t>arztsamui</a:t>
            </a:r>
            <a:r>
              <a:rPr lang="en-NZ" i="1" dirty="0"/>
              <a:t> at FreeDigitalPhotos.net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90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000" b="1" dirty="0">
                <a:latin typeface="Comic Sans MS" panose="030F0702030302020204" pitchFamily="66" charset="0"/>
              </a:rPr>
              <a:t>What are we going to learn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892" y="1929398"/>
            <a:ext cx="9866994" cy="3916231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SG" sz="3200" dirty="0">
                <a:latin typeface="Comic Sans MS" panose="030F0702030302020204" pitchFamily="66" charset="0"/>
              </a:rPr>
              <a:t>What are taro beetles.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SG" sz="3200" dirty="0">
                <a:latin typeface="Comic Sans MS" panose="030F0702030302020204" pitchFamily="66" charset="0"/>
              </a:rPr>
              <a:t>The problems they cause to our people, our agriculture and our natural environment.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SG" sz="3200" dirty="0">
                <a:latin typeface="Comic Sans MS" panose="030F0702030302020204" pitchFamily="66" charset="0"/>
              </a:rPr>
              <a:t>Where the beetles came from and how they arrived in </a:t>
            </a:r>
            <a:r>
              <a:rPr lang="en-NZ" sz="3200" dirty="0">
                <a:latin typeface="Comic Sans MS" panose="030F0702030302020204" pitchFamily="66" charset="0"/>
              </a:rPr>
              <a:t>our country.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NZ" sz="3200" dirty="0">
                <a:latin typeface="Comic Sans MS" panose="030F0702030302020204" pitchFamily="66" charset="0"/>
              </a:rPr>
              <a:t>What can you do to stop them.</a:t>
            </a:r>
          </a:p>
          <a:p>
            <a:pPr algn="just"/>
            <a:endParaRPr lang="en-NZ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493789"/>
            <a:ext cx="1295400" cy="11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7141" y="5638800"/>
            <a:ext cx="1389969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Comic Sans MS" panose="030F0702030302020204" pitchFamily="66" charset="0"/>
              </a:rPr>
              <a:t>What are Taro Beetles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71" y="1575253"/>
            <a:ext cx="640080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NZ" sz="2400" dirty="0">
                <a:latin typeface="Comic Sans MS" panose="030F0702030302020204" pitchFamily="66" charset="0"/>
              </a:rPr>
              <a:t>Taro beetles are living things. They need air, food and water.</a:t>
            </a:r>
          </a:p>
          <a:p>
            <a:pPr marL="0" indent="0">
              <a:spcBef>
                <a:spcPts val="0"/>
              </a:spcBef>
              <a:buNone/>
            </a:pPr>
            <a:endParaRPr lang="en-NZ" sz="24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en-NZ" sz="2400" dirty="0">
                <a:latin typeface="Comic Sans MS" panose="030F0702030302020204" pitchFamily="66" charset="0"/>
              </a:rPr>
              <a:t>Taro beetles are insects and they have 3 body parts and 6 legs.</a:t>
            </a:r>
          </a:p>
          <a:p>
            <a:pPr>
              <a:spcBef>
                <a:spcPts val="0"/>
              </a:spcBef>
            </a:pPr>
            <a:endParaRPr lang="en-NZ" sz="24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en-NZ" sz="2400" dirty="0">
                <a:latin typeface="Comic Sans MS" panose="030F0702030302020204" pitchFamily="66" charset="0"/>
              </a:rPr>
              <a:t>There are several species of taro beetles.</a:t>
            </a:r>
          </a:p>
          <a:p>
            <a:pPr>
              <a:spcBef>
                <a:spcPts val="0"/>
              </a:spcBef>
            </a:pPr>
            <a:endParaRPr lang="en-NZ" sz="24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en-NZ" sz="2400" dirty="0">
                <a:latin typeface="Comic Sans MS" panose="030F0702030302020204" pitchFamily="66" charset="0"/>
              </a:rPr>
              <a:t>Male beetles do not move much and stay within the taro for a long time.</a:t>
            </a:r>
          </a:p>
          <a:p>
            <a:pPr>
              <a:spcBef>
                <a:spcPts val="0"/>
              </a:spcBef>
            </a:pPr>
            <a:endParaRPr lang="en-NZ" sz="24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endParaRPr lang="en-NZ" sz="24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endParaRPr lang="en-NZ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56" y="1850571"/>
            <a:ext cx="3802744" cy="2852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06" y="5373460"/>
            <a:ext cx="1505117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325563"/>
          </a:xfrm>
        </p:spPr>
        <p:txBody>
          <a:bodyPr/>
          <a:lstStyle/>
          <a:p>
            <a:pPr algn="ctr"/>
            <a:r>
              <a:rPr lang="en-NZ" b="1" dirty="0">
                <a:latin typeface="Comic Sans MS" panose="030F0702030302020204" pitchFamily="66" charset="0"/>
              </a:rPr>
              <a:t>Taro Beetle life cycle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886" y="1036652"/>
            <a:ext cx="1150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000" dirty="0">
                <a:latin typeface="Comic Sans MS" panose="030F0702030302020204" pitchFamily="66" charset="0"/>
              </a:rPr>
              <a:t>Taro beetles go through a four-different stages from egg to adult. They have a 4 stage life-cycle just like the butterfly! The entre life-cycle takes about 4-5 months. Each female lays up to 300 eggs during a lifespan of about 20 months!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7" y="5551079"/>
            <a:ext cx="1505117" cy="110626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28" y="2228848"/>
            <a:ext cx="6172201" cy="4629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46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8426"/>
            <a:ext cx="10355207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NZ" b="1" dirty="0">
                <a:latin typeface="Comic Sans MS" panose="030F0702030302020204" pitchFamily="66" charset="0"/>
              </a:rPr>
              <a:t>Where did the Taro Beetles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686" y="1456655"/>
            <a:ext cx="5693229" cy="4769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dirty="0">
                <a:latin typeface="Comic Sans MS" panose="030F0702030302020204" pitchFamily="66" charset="0"/>
              </a:rPr>
              <a:t>The origins of the taro beetle in the pacific islands is the island of New Guinea where 14 species occur. </a:t>
            </a:r>
          </a:p>
          <a:p>
            <a:pPr marL="0" indent="0">
              <a:buNone/>
            </a:pPr>
            <a:r>
              <a:rPr lang="en-NZ" dirty="0">
                <a:latin typeface="Comic Sans MS" panose="030F0702030302020204" pitchFamily="66" charset="0"/>
              </a:rPr>
              <a:t>There are 2 species in Philippines, 1 in the Moluccas, 1 in northern Australia, 4 in the Solomon Islands, and 2 in Vanuatu. </a:t>
            </a:r>
          </a:p>
          <a:p>
            <a:pPr marL="0" indent="0">
              <a:buNone/>
            </a:pPr>
            <a:r>
              <a:rPr lang="en-NZ" dirty="0">
                <a:latin typeface="Comic Sans MS" panose="030F0702030302020204" pitchFamily="66" charset="0"/>
              </a:rPr>
              <a:t>For example, Kiribati and Fiji both have one species each which became established in 1934 and 1984.</a:t>
            </a:r>
            <a:endParaRPr lang="en-NZ" sz="3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772">
            <a:off x="1573540" y="2505514"/>
            <a:ext cx="2930864" cy="2672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9320" y="5839140"/>
            <a:ext cx="1152308" cy="9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6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31" y="147344"/>
            <a:ext cx="10515600" cy="1325563"/>
          </a:xfrm>
        </p:spPr>
        <p:txBody>
          <a:bodyPr/>
          <a:lstStyle/>
          <a:p>
            <a:r>
              <a:rPr lang="en-NZ" b="1" dirty="0">
                <a:latin typeface="Comic Sans MS" panose="030F0702030302020204" pitchFamily="66" charset="0"/>
              </a:rPr>
              <a:t>Problems caused by the Taro Beetles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844221"/>
            <a:ext cx="5355771" cy="4351338"/>
          </a:xfrm>
        </p:spPr>
        <p:txBody>
          <a:bodyPr>
            <a:normAutofit/>
          </a:bodyPr>
          <a:lstStyle/>
          <a:p>
            <a:r>
              <a:rPr lang="en-NZ" dirty="0">
                <a:latin typeface="Comic Sans MS" panose="030F0702030302020204" pitchFamily="66" charset="0"/>
              </a:rPr>
              <a:t>The Giant Swamp Taro (</a:t>
            </a:r>
            <a:r>
              <a:rPr lang="en-NZ" dirty="0" err="1">
                <a:latin typeface="Comic Sans MS" panose="030F0702030302020204" pitchFamily="66" charset="0"/>
              </a:rPr>
              <a:t>te</a:t>
            </a:r>
            <a:r>
              <a:rPr lang="en-NZ" dirty="0">
                <a:latin typeface="Comic Sans MS" panose="030F0702030302020204" pitchFamily="66" charset="0"/>
              </a:rPr>
              <a:t> </a:t>
            </a:r>
            <a:r>
              <a:rPr lang="en-NZ" dirty="0" err="1">
                <a:latin typeface="Comic Sans MS" panose="030F0702030302020204" pitchFamily="66" charset="0"/>
              </a:rPr>
              <a:t>bwabwai</a:t>
            </a:r>
            <a:r>
              <a:rPr lang="en-NZ" dirty="0">
                <a:latin typeface="Comic Sans MS" panose="030F0702030302020204" pitchFamily="66" charset="0"/>
              </a:rPr>
              <a:t> corm) is an important agriculture crop.</a:t>
            </a:r>
          </a:p>
          <a:p>
            <a:r>
              <a:rPr lang="en-NZ" dirty="0">
                <a:latin typeface="Comic Sans MS" panose="030F0702030302020204" pitchFamily="66" charset="0"/>
              </a:rPr>
              <a:t>Taro beetles damage taro corm in the farms.</a:t>
            </a:r>
          </a:p>
          <a:p>
            <a:r>
              <a:rPr lang="en-NZ" dirty="0">
                <a:latin typeface="Comic Sans MS" panose="030F0702030302020204" pitchFamily="66" charset="0"/>
              </a:rPr>
              <a:t>Adult beetles damage the taro by boring into the taro corm creating large holes.</a:t>
            </a:r>
          </a:p>
          <a:p>
            <a:r>
              <a:rPr lang="en-NZ" dirty="0">
                <a:latin typeface="Comic Sans MS" panose="030F0702030302020204" pitchFamily="66" charset="0"/>
              </a:rPr>
              <a:t>Taro corms with large holes cannot be sold at the market.</a:t>
            </a:r>
          </a:p>
          <a:p>
            <a:endParaRPr lang="en-NZ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93" y="1618334"/>
            <a:ext cx="4038749" cy="2401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29" y="5312228"/>
            <a:ext cx="1905000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31" y="4310743"/>
            <a:ext cx="3202212" cy="240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1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Comic Sans MS" panose="030F0702030302020204" pitchFamily="66" charset="0"/>
              </a:rPr>
              <a:t>Problems caused by the Taro Beetles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1711"/>
            <a:ext cx="10689771" cy="4351338"/>
          </a:xfrm>
        </p:spPr>
        <p:txBody>
          <a:bodyPr/>
          <a:lstStyle/>
          <a:p>
            <a:r>
              <a:rPr lang="en-NZ" dirty="0">
                <a:latin typeface="Comic Sans MS" panose="030F0702030302020204" pitchFamily="66" charset="0"/>
              </a:rPr>
              <a:t>The damage can be so bad that they can’t even be eaten by the farmers who grow them.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" y="2721430"/>
            <a:ext cx="5036455" cy="3777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81" y="3254829"/>
            <a:ext cx="3834948" cy="28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17" y="2785100"/>
            <a:ext cx="3257206" cy="2125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/>
          <p:cNvGrpSpPr/>
          <p:nvPr/>
        </p:nvGrpSpPr>
        <p:grpSpPr>
          <a:xfrm rot="922074">
            <a:off x="7457006" y="-193029"/>
            <a:ext cx="4988070" cy="3057590"/>
            <a:chOff x="178900" y="375543"/>
            <a:chExt cx="4580460" cy="2832676"/>
          </a:xfrm>
        </p:grpSpPr>
        <p:sp>
          <p:nvSpPr>
            <p:cNvPr id="5" name="Explosion 1 4"/>
            <p:cNvSpPr/>
            <p:nvPr/>
          </p:nvSpPr>
          <p:spPr>
            <a:xfrm rot="20025580">
              <a:off x="178900" y="375543"/>
              <a:ext cx="4580460" cy="2832676"/>
            </a:xfrm>
            <a:prstGeom prst="irregularSeal1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Rectangle 5"/>
            <p:cNvSpPr/>
            <p:nvPr/>
          </p:nvSpPr>
          <p:spPr>
            <a:xfrm rot="19992191">
              <a:off x="452045" y="1319341"/>
              <a:ext cx="403416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NZ" sz="40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Comic Sans MS" panose="030F0702030302020204" pitchFamily="66" charset="0"/>
                </a:rPr>
                <a:t>Biosecurity!</a:t>
              </a:r>
              <a:endPara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2" y="609431"/>
            <a:ext cx="776151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NZ" b="1" dirty="0">
                <a:latin typeface="Comic Sans MS" panose="030F0702030302020204" pitchFamily="66" charset="0"/>
              </a:rPr>
              <a:t>Strict biosecurity measures must be implemented to prevent the spread of taro beetles into new areas.</a:t>
            </a:r>
          </a:p>
          <a:p>
            <a:pPr marL="0" indent="0">
              <a:buNone/>
            </a:pPr>
            <a:endParaRPr lang="en-N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NZ" dirty="0">
                <a:latin typeface="Comic Sans MS" panose="030F0702030302020204" pitchFamily="66" charset="0"/>
              </a:rPr>
              <a:t>The beetles are strong flyers and can fly approximately one kilometre. Long-distance spread can occur in one of three ways:</a:t>
            </a:r>
            <a:br>
              <a:rPr lang="en-NZ" dirty="0">
                <a:latin typeface="Comic Sans MS" panose="030F0702030302020204" pitchFamily="66" charset="0"/>
              </a:rPr>
            </a:br>
            <a:br>
              <a:rPr lang="en-NZ" dirty="0">
                <a:latin typeface="Comic Sans MS" panose="030F0702030302020204" pitchFamily="66" charset="0"/>
              </a:rPr>
            </a:br>
            <a:r>
              <a:rPr lang="en-NZ" dirty="0">
                <a:latin typeface="Comic Sans MS" panose="030F0702030302020204" pitchFamily="66" charset="0"/>
              </a:rPr>
              <a:t>* Adults on vessels moving between countries, since the beetles are attracted to lights at night.</a:t>
            </a:r>
          </a:p>
          <a:p>
            <a:pPr marL="0" indent="0">
              <a:buNone/>
            </a:pPr>
            <a:br>
              <a:rPr lang="en-NZ" dirty="0">
                <a:latin typeface="Comic Sans MS" panose="030F0702030302020204" pitchFamily="66" charset="0"/>
              </a:rPr>
            </a:br>
            <a:r>
              <a:rPr lang="en-NZ" dirty="0">
                <a:latin typeface="Comic Sans MS" panose="030F0702030302020204" pitchFamily="66" charset="0"/>
              </a:rPr>
              <a:t>* Eggs, small larvae and even adults in taro propagating materials or in corms.</a:t>
            </a:r>
          </a:p>
          <a:p>
            <a:pPr marL="0" indent="0">
              <a:buNone/>
            </a:pPr>
            <a:br>
              <a:rPr lang="en-NZ" dirty="0">
                <a:latin typeface="Comic Sans MS" panose="030F0702030302020204" pitchFamily="66" charset="0"/>
              </a:rPr>
            </a:br>
            <a:r>
              <a:rPr lang="en-NZ" dirty="0">
                <a:latin typeface="Comic Sans MS" panose="030F0702030302020204" pitchFamily="66" charset="0"/>
              </a:rPr>
              <a:t>* Soil contaminated with taro beetle eggs and larvae. </a:t>
            </a:r>
          </a:p>
          <a:p>
            <a:endParaRPr lang="en-NZ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162" y="4571721"/>
            <a:ext cx="3072240" cy="2304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408" y="5001590"/>
            <a:ext cx="3050270" cy="1744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86" y="5565325"/>
            <a:ext cx="12954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0771" cy="1325563"/>
          </a:xfrm>
        </p:spPr>
        <p:txBody>
          <a:bodyPr>
            <a:normAutofit/>
          </a:bodyPr>
          <a:lstStyle/>
          <a:p>
            <a:r>
              <a:rPr lang="en-NZ" sz="3600" b="1" dirty="0">
                <a:latin typeface="Comic Sans MS" panose="030F0702030302020204" pitchFamily="66" charset="0"/>
              </a:rPr>
              <a:t>2 effective methods to control the taro beetles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7282"/>
            <a:ext cx="10515600" cy="4351338"/>
          </a:xfrm>
        </p:spPr>
        <p:txBody>
          <a:bodyPr>
            <a:normAutofit/>
          </a:bodyPr>
          <a:lstStyle/>
          <a:p>
            <a:r>
              <a:rPr lang="en-NZ" sz="2400" b="1" dirty="0"/>
              <a:t>Cultural Methods: </a:t>
            </a:r>
            <a:r>
              <a:rPr lang="en-NZ" sz="2400" dirty="0"/>
              <a:t>Cultural control measures include—crop rotation, clean planting material (i.e. free from soil) and destruction of breeding sites near farms.</a:t>
            </a:r>
          </a:p>
          <a:p>
            <a:r>
              <a:rPr lang="en-NZ" sz="2400" b="1" dirty="0"/>
              <a:t>Chemical Methods: </a:t>
            </a:r>
            <a:r>
              <a:rPr lang="en-NZ" sz="2400" dirty="0"/>
              <a:t>Spraying of taro plants with two insecticides, </a:t>
            </a:r>
            <a:r>
              <a:rPr lang="en-NZ" sz="2400" dirty="0" err="1"/>
              <a:t>Imidacloprid</a:t>
            </a:r>
            <a:r>
              <a:rPr lang="en-NZ" sz="2400" dirty="0"/>
              <a:t> and </a:t>
            </a:r>
            <a:r>
              <a:rPr lang="en-NZ" sz="2400" dirty="0" err="1"/>
              <a:t>Bifenthrin</a:t>
            </a:r>
            <a:r>
              <a:rPr lang="en-NZ" sz="2400" dirty="0"/>
              <a:t>, used in combination or separately has been found to effectively control the beetle and reduce damage to taro plants.</a:t>
            </a:r>
          </a:p>
          <a:p>
            <a:endParaRPr lang="en-NZ" sz="2400" dirty="0"/>
          </a:p>
        </p:txBody>
      </p:sp>
      <p:sp>
        <p:nvSpPr>
          <p:cNvPr id="4" name="Right Arrow 3"/>
          <p:cNvSpPr/>
          <p:nvPr/>
        </p:nvSpPr>
        <p:spPr>
          <a:xfrm rot="712117" flipH="1">
            <a:off x="5354352" y="4011450"/>
            <a:ext cx="5093609" cy="266005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2000" dirty="0">
                <a:latin typeface="Comic Sans MS" panose="030F0702030302020204" pitchFamily="66" charset="0"/>
              </a:rPr>
              <a:t>Make communities aware of the problems taro beetles can cause. Community members can be on the lookout for them.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304" y="3831771"/>
            <a:ext cx="3632949" cy="28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059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1310</Words>
  <Application>Microsoft Macintosh PowerPoint</Application>
  <PresentationFormat>Widescreen</PresentationFormat>
  <Paragraphs>120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Comic Sans MS</vt:lpstr>
      <vt:lpstr>Office Theme</vt:lpstr>
      <vt:lpstr>PowerPoint Presentation</vt:lpstr>
      <vt:lpstr>What are we going to learn today?</vt:lpstr>
      <vt:lpstr>What are Taro Beetles</vt:lpstr>
      <vt:lpstr>Taro Beetle life cycle</vt:lpstr>
      <vt:lpstr>Where did the Taro Beetles come from?</vt:lpstr>
      <vt:lpstr>Problems caused by the Taro Beetles</vt:lpstr>
      <vt:lpstr>Problems caused by the Taro Beetles</vt:lpstr>
      <vt:lpstr>PowerPoint Presentation</vt:lpstr>
      <vt:lpstr>2 effective methods to control the taro beetles</vt:lpstr>
      <vt:lpstr>Activity Time!  We are going to have a group discussion!  </vt:lpstr>
      <vt:lpstr>Shape-it Discussion</vt:lpstr>
      <vt:lpstr>PowerPoint Presentation</vt:lpstr>
      <vt:lpstr>Activity Time!  Shape-it Discussion Tool  </vt:lpstr>
      <vt:lpstr>What we have learnt today</vt:lpstr>
      <vt:lpstr>See you next time!</vt:lpstr>
      <vt:lpstr>References</vt:lpstr>
      <vt:lpstr>Image Credits</vt:lpstr>
    </vt:vector>
  </TitlesOfParts>
  <Company>Victoria University of Wellington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Ganges Lim</dc:creator>
  <cp:lastModifiedBy>Ganges Lim</cp:lastModifiedBy>
  <cp:revision>100</cp:revision>
  <dcterms:created xsi:type="dcterms:W3CDTF">2018-03-18T23:19:52Z</dcterms:created>
  <dcterms:modified xsi:type="dcterms:W3CDTF">2019-07-10T04:43:12Z</dcterms:modified>
</cp:coreProperties>
</file>